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8" r:id="rId2"/>
    <p:sldId id="261" r:id="rId3"/>
    <p:sldId id="262" r:id="rId4"/>
    <p:sldId id="263" r:id="rId5"/>
    <p:sldId id="270" r:id="rId6"/>
    <p:sldId id="272" r:id="rId7"/>
    <p:sldId id="276" r:id="rId8"/>
    <p:sldId id="264" r:id="rId9"/>
    <p:sldId id="271" r:id="rId10"/>
    <p:sldId id="273" r:id="rId11"/>
    <p:sldId id="265" r:id="rId12"/>
    <p:sldId id="274" r:id="rId13"/>
    <p:sldId id="266" r:id="rId14"/>
    <p:sldId id="277" r:id="rId15"/>
    <p:sldId id="267" r:id="rId16"/>
    <p:sldId id="268" r:id="rId17"/>
    <p:sldId id="278" r:id="rId18"/>
    <p:sldId id="279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8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153"/>
    <a:srgbClr val="444856"/>
    <a:srgbClr val="94C1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CE31DF-57D2-9B4B-AC3F-CFBEDE38785E}" v="27" dt="2019-02-18T15:55:03.8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9"/>
    <p:restoredTop sz="84886" autoAdjust="0"/>
  </p:normalViewPr>
  <p:slideViewPr>
    <p:cSldViewPr snapToGrid="0" snapToObjects="1" showGuides="1">
      <p:cViewPr varScale="1">
        <p:scale>
          <a:sx n="88" d="100"/>
          <a:sy n="88" d="100"/>
        </p:scale>
        <p:origin x="736" y="184"/>
      </p:cViewPr>
      <p:guideLst>
        <p:guide orient="horz" pos="118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 Ruel" userId="587f6a4d-4942-4a8e-a936-ececaac49b41" providerId="ADAL" clId="{AA2ED9C6-A4CA-43C2-980A-0F8A2C31EB2D}"/>
  </pc:docChgLst>
  <pc:docChgLst>
    <pc:chgData name="Anton Nielsen" userId="9432b0db-61f2-4d2d-9bdf-acb86f95d195" providerId="ADAL" clId="{9BCE31DF-57D2-9B4B-AC3F-CFBEDE38785E}"/>
    <pc:docChg chg="undo custSel addSld delSld modSld">
      <pc:chgData name="Anton Nielsen" userId="9432b0db-61f2-4d2d-9bdf-acb86f95d195" providerId="ADAL" clId="{9BCE31DF-57D2-9B4B-AC3F-CFBEDE38785E}" dt="2019-02-18T15:55:03.963" v="360" actId="27636"/>
      <pc:docMkLst>
        <pc:docMk/>
      </pc:docMkLst>
      <pc:sldChg chg="modSp">
        <pc:chgData name="Anton Nielsen" userId="9432b0db-61f2-4d2d-9bdf-acb86f95d195" providerId="ADAL" clId="{9BCE31DF-57D2-9B4B-AC3F-CFBEDE38785E}" dt="2019-02-18T15:41:54.535" v="15" actId="20577"/>
        <pc:sldMkLst>
          <pc:docMk/>
          <pc:sldMk cId="181560572" sldId="258"/>
        </pc:sldMkLst>
        <pc:spChg chg="mod">
          <ac:chgData name="Anton Nielsen" userId="9432b0db-61f2-4d2d-9bdf-acb86f95d195" providerId="ADAL" clId="{9BCE31DF-57D2-9B4B-AC3F-CFBEDE38785E}" dt="2019-02-18T15:41:54.535" v="15" actId="20577"/>
          <ac:spMkLst>
            <pc:docMk/>
            <pc:sldMk cId="181560572" sldId="258"/>
            <ac:spMk id="2" creationId="{00000000-0000-0000-0000-000000000000}"/>
          </ac:spMkLst>
        </pc:spChg>
      </pc:sldChg>
      <pc:sldChg chg="del">
        <pc:chgData name="Anton Nielsen" userId="9432b0db-61f2-4d2d-9bdf-acb86f95d195" providerId="ADAL" clId="{9BCE31DF-57D2-9B4B-AC3F-CFBEDE38785E}" dt="2019-02-18T15:38:35.324" v="0" actId="2696"/>
        <pc:sldMkLst>
          <pc:docMk/>
          <pc:sldMk cId="3429088340" sldId="259"/>
        </pc:sldMkLst>
      </pc:sldChg>
      <pc:sldChg chg="modSp">
        <pc:chgData name="Anton Nielsen" userId="9432b0db-61f2-4d2d-9bdf-acb86f95d195" providerId="ADAL" clId="{9BCE31DF-57D2-9B4B-AC3F-CFBEDE38785E}" dt="2019-02-18T15:43:42.578" v="25" actId="20577"/>
        <pc:sldMkLst>
          <pc:docMk/>
          <pc:sldMk cId="5768823" sldId="262"/>
        </pc:sldMkLst>
        <pc:spChg chg="mod">
          <ac:chgData name="Anton Nielsen" userId="9432b0db-61f2-4d2d-9bdf-acb86f95d195" providerId="ADAL" clId="{9BCE31DF-57D2-9B4B-AC3F-CFBEDE38785E}" dt="2019-02-18T15:43:42.578" v="25" actId="20577"/>
          <ac:spMkLst>
            <pc:docMk/>
            <pc:sldMk cId="5768823" sldId="262"/>
            <ac:spMk id="3" creationId="{00000000-0000-0000-0000-000000000000}"/>
          </ac:spMkLst>
        </pc:spChg>
      </pc:sldChg>
      <pc:sldChg chg="modSp">
        <pc:chgData name="Anton Nielsen" userId="9432b0db-61f2-4d2d-9bdf-acb86f95d195" providerId="ADAL" clId="{9BCE31DF-57D2-9B4B-AC3F-CFBEDE38785E}" dt="2019-02-18T15:44:05.222" v="34" actId="20577"/>
        <pc:sldMkLst>
          <pc:docMk/>
          <pc:sldMk cId="2133158918" sldId="263"/>
        </pc:sldMkLst>
        <pc:spChg chg="mod">
          <ac:chgData name="Anton Nielsen" userId="9432b0db-61f2-4d2d-9bdf-acb86f95d195" providerId="ADAL" clId="{9BCE31DF-57D2-9B4B-AC3F-CFBEDE38785E}" dt="2019-02-18T15:44:05.222" v="34" actId="20577"/>
          <ac:spMkLst>
            <pc:docMk/>
            <pc:sldMk cId="2133158918" sldId="263"/>
            <ac:spMk id="3" creationId="{00000000-0000-0000-0000-000000000000}"/>
          </ac:spMkLst>
        </pc:spChg>
      </pc:sldChg>
      <pc:sldChg chg="modSp">
        <pc:chgData name="Anton Nielsen" userId="9432b0db-61f2-4d2d-9bdf-acb86f95d195" providerId="ADAL" clId="{9BCE31DF-57D2-9B4B-AC3F-CFBEDE38785E}" dt="2019-02-18T15:48:48.270" v="149" actId="14100"/>
        <pc:sldMkLst>
          <pc:docMk/>
          <pc:sldMk cId="284924592" sldId="265"/>
        </pc:sldMkLst>
        <pc:spChg chg="mod">
          <ac:chgData name="Anton Nielsen" userId="9432b0db-61f2-4d2d-9bdf-acb86f95d195" providerId="ADAL" clId="{9BCE31DF-57D2-9B4B-AC3F-CFBEDE38785E}" dt="2019-02-18T15:48:48.270" v="149" actId="14100"/>
          <ac:spMkLst>
            <pc:docMk/>
            <pc:sldMk cId="284924592" sldId="265"/>
            <ac:spMk id="3" creationId="{00000000-0000-0000-0000-000000000000}"/>
          </ac:spMkLst>
        </pc:spChg>
      </pc:sldChg>
      <pc:sldChg chg="modSp">
        <pc:chgData name="Anton Nielsen" userId="9432b0db-61f2-4d2d-9bdf-acb86f95d195" providerId="ADAL" clId="{9BCE31DF-57D2-9B4B-AC3F-CFBEDE38785E}" dt="2019-02-18T15:51:33.311" v="183" actId="20577"/>
        <pc:sldMkLst>
          <pc:docMk/>
          <pc:sldMk cId="2068964937" sldId="266"/>
        </pc:sldMkLst>
        <pc:spChg chg="mod">
          <ac:chgData name="Anton Nielsen" userId="9432b0db-61f2-4d2d-9bdf-acb86f95d195" providerId="ADAL" clId="{9BCE31DF-57D2-9B4B-AC3F-CFBEDE38785E}" dt="2019-02-18T15:51:33.311" v="183" actId="20577"/>
          <ac:spMkLst>
            <pc:docMk/>
            <pc:sldMk cId="2068964937" sldId="266"/>
            <ac:spMk id="3" creationId="{00000000-0000-0000-0000-000000000000}"/>
          </ac:spMkLst>
        </pc:spChg>
      </pc:sldChg>
      <pc:sldChg chg="modSp">
        <pc:chgData name="Anton Nielsen" userId="9432b0db-61f2-4d2d-9bdf-acb86f95d195" providerId="ADAL" clId="{9BCE31DF-57D2-9B4B-AC3F-CFBEDE38785E}" dt="2019-02-18T15:51:41.778" v="189" actId="20577"/>
        <pc:sldMkLst>
          <pc:docMk/>
          <pc:sldMk cId="1024137732" sldId="268"/>
        </pc:sldMkLst>
        <pc:spChg chg="mod">
          <ac:chgData name="Anton Nielsen" userId="9432b0db-61f2-4d2d-9bdf-acb86f95d195" providerId="ADAL" clId="{9BCE31DF-57D2-9B4B-AC3F-CFBEDE38785E}" dt="2019-02-18T15:51:41.778" v="189" actId="20577"/>
          <ac:spMkLst>
            <pc:docMk/>
            <pc:sldMk cId="1024137732" sldId="268"/>
            <ac:spMk id="3" creationId="{00000000-0000-0000-0000-000000000000}"/>
          </ac:spMkLst>
        </pc:spChg>
      </pc:sldChg>
      <pc:sldChg chg="del">
        <pc:chgData name="Anton Nielsen" userId="9432b0db-61f2-4d2d-9bdf-acb86f95d195" providerId="ADAL" clId="{9BCE31DF-57D2-9B4B-AC3F-CFBEDE38785E}" dt="2019-02-18T15:38:39.155" v="1" actId="2696"/>
        <pc:sldMkLst>
          <pc:docMk/>
          <pc:sldMk cId="866398780" sldId="269"/>
        </pc:sldMkLst>
      </pc:sldChg>
      <pc:sldChg chg="modSp">
        <pc:chgData name="Anton Nielsen" userId="9432b0db-61f2-4d2d-9bdf-acb86f95d195" providerId="ADAL" clId="{9BCE31DF-57D2-9B4B-AC3F-CFBEDE38785E}" dt="2019-02-18T15:45:04.763" v="52"/>
        <pc:sldMkLst>
          <pc:docMk/>
          <pc:sldMk cId="644679569" sldId="271"/>
        </pc:sldMkLst>
        <pc:spChg chg="mod">
          <ac:chgData name="Anton Nielsen" userId="9432b0db-61f2-4d2d-9bdf-acb86f95d195" providerId="ADAL" clId="{9BCE31DF-57D2-9B4B-AC3F-CFBEDE38785E}" dt="2019-02-18T15:45:04.763" v="52"/>
          <ac:spMkLst>
            <pc:docMk/>
            <pc:sldMk cId="644679569" sldId="271"/>
            <ac:spMk id="2" creationId="{00000000-0000-0000-0000-000000000000}"/>
          </ac:spMkLst>
        </pc:spChg>
      </pc:sldChg>
      <pc:sldChg chg="modSp">
        <pc:chgData name="Anton Nielsen" userId="9432b0db-61f2-4d2d-9bdf-acb86f95d195" providerId="ADAL" clId="{9BCE31DF-57D2-9B4B-AC3F-CFBEDE38785E}" dt="2019-02-18T15:51:27.465" v="177" actId="20577"/>
        <pc:sldMkLst>
          <pc:docMk/>
          <pc:sldMk cId="1546424101" sldId="272"/>
        </pc:sldMkLst>
        <pc:spChg chg="mod">
          <ac:chgData name="Anton Nielsen" userId="9432b0db-61f2-4d2d-9bdf-acb86f95d195" providerId="ADAL" clId="{9BCE31DF-57D2-9B4B-AC3F-CFBEDE38785E}" dt="2019-02-18T15:51:27.465" v="177" actId="20577"/>
          <ac:spMkLst>
            <pc:docMk/>
            <pc:sldMk cId="1546424101" sldId="272"/>
            <ac:spMk id="3" creationId="{00000000-0000-0000-0000-000000000000}"/>
          </ac:spMkLst>
        </pc:spChg>
      </pc:sldChg>
      <pc:sldChg chg="del">
        <pc:chgData name="Anton Nielsen" userId="9432b0db-61f2-4d2d-9bdf-acb86f95d195" providerId="ADAL" clId="{9BCE31DF-57D2-9B4B-AC3F-CFBEDE38785E}" dt="2019-02-18T15:49:11.989" v="150" actId="2696"/>
        <pc:sldMkLst>
          <pc:docMk/>
          <pc:sldMk cId="1668833864" sldId="275"/>
        </pc:sldMkLst>
      </pc:sldChg>
      <pc:sldChg chg="modSp">
        <pc:chgData name="Anton Nielsen" userId="9432b0db-61f2-4d2d-9bdf-acb86f95d195" providerId="ADAL" clId="{9BCE31DF-57D2-9B4B-AC3F-CFBEDE38785E}" dt="2019-02-18T15:43:36.522" v="18" actId="27636"/>
        <pc:sldMkLst>
          <pc:docMk/>
          <pc:sldMk cId="814372558" sldId="276"/>
        </pc:sldMkLst>
        <pc:spChg chg="mod">
          <ac:chgData name="Anton Nielsen" userId="9432b0db-61f2-4d2d-9bdf-acb86f95d195" providerId="ADAL" clId="{9BCE31DF-57D2-9B4B-AC3F-CFBEDE38785E}" dt="2019-02-18T15:43:36.522" v="18" actId="27636"/>
          <ac:spMkLst>
            <pc:docMk/>
            <pc:sldMk cId="814372558" sldId="276"/>
            <ac:spMk id="4" creationId="{00000000-0000-0000-0000-000000000000}"/>
          </ac:spMkLst>
        </pc:spChg>
      </pc:sldChg>
      <pc:sldChg chg="modSp">
        <pc:chgData name="Anton Nielsen" userId="9432b0db-61f2-4d2d-9bdf-acb86f95d195" providerId="ADAL" clId="{9BCE31DF-57D2-9B4B-AC3F-CFBEDE38785E}" dt="2019-02-18T15:52:55.807" v="199" actId="27636"/>
        <pc:sldMkLst>
          <pc:docMk/>
          <pc:sldMk cId="1389556818" sldId="278"/>
        </pc:sldMkLst>
        <pc:spChg chg="mod">
          <ac:chgData name="Anton Nielsen" userId="9432b0db-61f2-4d2d-9bdf-acb86f95d195" providerId="ADAL" clId="{9BCE31DF-57D2-9B4B-AC3F-CFBEDE38785E}" dt="2019-02-18T15:52:55.807" v="199" actId="27636"/>
          <ac:spMkLst>
            <pc:docMk/>
            <pc:sldMk cId="1389556818" sldId="278"/>
            <ac:spMk id="3" creationId="{00000000-0000-0000-0000-000000000000}"/>
          </ac:spMkLst>
        </pc:spChg>
      </pc:sldChg>
      <pc:sldChg chg="modSp add">
        <pc:chgData name="Anton Nielsen" userId="9432b0db-61f2-4d2d-9bdf-acb86f95d195" providerId="ADAL" clId="{9BCE31DF-57D2-9B4B-AC3F-CFBEDE38785E}" dt="2019-02-18T15:55:03.963" v="360" actId="27636"/>
        <pc:sldMkLst>
          <pc:docMk/>
          <pc:sldMk cId="2387248353" sldId="279"/>
        </pc:sldMkLst>
        <pc:spChg chg="mod">
          <ac:chgData name="Anton Nielsen" userId="9432b0db-61f2-4d2d-9bdf-acb86f95d195" providerId="ADAL" clId="{9BCE31DF-57D2-9B4B-AC3F-CFBEDE38785E}" dt="2019-02-18T15:53:27.622" v="219" actId="20577"/>
          <ac:spMkLst>
            <pc:docMk/>
            <pc:sldMk cId="2387248353" sldId="279"/>
            <ac:spMk id="2" creationId="{B3B8618A-92D9-2542-BDFD-7E63AA813BB1}"/>
          </ac:spMkLst>
        </pc:spChg>
        <pc:spChg chg="mod">
          <ac:chgData name="Anton Nielsen" userId="9432b0db-61f2-4d2d-9bdf-acb86f95d195" providerId="ADAL" clId="{9BCE31DF-57D2-9B4B-AC3F-CFBEDE38785E}" dt="2019-02-18T15:55:03.963" v="360" actId="27636"/>
          <ac:spMkLst>
            <pc:docMk/>
            <pc:sldMk cId="2387248353" sldId="279"/>
            <ac:spMk id="3" creationId="{B6933796-C6EB-0540-BB04-534B724C87D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E44BE-0EE7-F546-8F08-6A95DAB61AA5}" type="datetimeFigureOut">
              <a:rPr lang="fr-FR" smtClean="0"/>
              <a:t>18/02/2019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5F4C3-21A5-0D45-A9E8-D8E9465A54E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3054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D1D81-7692-8C4F-BE4A-EB1E65D083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98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01877" y="1585826"/>
            <a:ext cx="4659681" cy="23876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4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01874" y="4065501"/>
            <a:ext cx="4659683" cy="982488"/>
          </a:xfrm>
        </p:spPr>
        <p:txBody>
          <a:bodyPr>
            <a:normAutofit/>
          </a:bodyPr>
          <a:lstStyle>
            <a:lvl1pPr marL="0" indent="0" algn="l">
              <a:buNone/>
              <a:defRPr sz="2000" i="1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43036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Conten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92265" y="578069"/>
            <a:ext cx="9061537" cy="1325563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2265" y="2304789"/>
            <a:ext cx="9061537" cy="3582444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92265" y="578069"/>
            <a:ext cx="9061537" cy="1325563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2265" y="2304789"/>
            <a:ext cx="9061537" cy="3582444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tex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 texture sans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Content texture sans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Content texture sans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Content texture sans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ontent texture sans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Content texture sans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84094" y="6526306"/>
            <a:ext cx="1792941" cy="331694"/>
          </a:xfrm>
          <a:prstGeom prst="rect">
            <a:avLst/>
          </a:prstGeom>
          <a:solidFill>
            <a:srgbClr val="505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Content texture sans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05944" y="1"/>
            <a:ext cx="13335000" cy="685799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01877" y="1585826"/>
            <a:ext cx="4659681" cy="23876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4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01874" y="4065501"/>
            <a:ext cx="4659683" cy="982488"/>
          </a:xfrm>
        </p:spPr>
        <p:txBody>
          <a:bodyPr>
            <a:normAutofit/>
          </a:bodyPr>
          <a:lstStyle>
            <a:lvl1pPr marL="0" indent="0" algn="l">
              <a:buNone/>
              <a:defRPr sz="2000" i="1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vert sans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2292265" y="578069"/>
            <a:ext cx="9061537" cy="1325563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2292265" y="2304789"/>
            <a:ext cx="9061537" cy="3582444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vert sans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2292265" y="578069"/>
            <a:ext cx="9061537" cy="1325563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2292265" y="2304789"/>
            <a:ext cx="9061537" cy="3582444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vert sans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2292265" y="578069"/>
            <a:ext cx="9061537" cy="1325563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2292265" y="2304789"/>
            <a:ext cx="9061537" cy="3582444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vert sans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2292265" y="578069"/>
            <a:ext cx="9061537" cy="1325563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2292265" y="2304789"/>
            <a:ext cx="9061537" cy="3582444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Content vert sans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Content vert sans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Content vert sans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Content vert sans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2639054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 vert sans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avec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01875" y="1585826"/>
            <a:ext cx="4096011" cy="23876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4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01875" y="4065501"/>
            <a:ext cx="4096011" cy="982488"/>
          </a:xfrm>
        </p:spPr>
        <p:txBody>
          <a:bodyPr>
            <a:normAutofit/>
          </a:bodyPr>
          <a:lstStyle>
            <a:lvl1pPr marL="0" indent="0" algn="l">
              <a:buNone/>
              <a:defRPr sz="2000" i="1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66165" y="6508376"/>
            <a:ext cx="1972235" cy="3496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Content vert sans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196173"/>
            <a:ext cx="4925143" cy="2852737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4075898"/>
            <a:ext cx="4925143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698078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option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196173"/>
            <a:ext cx="4925143" cy="2852737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4075898"/>
            <a:ext cx="4925143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option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196173"/>
            <a:ext cx="4925143" cy="2852737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444856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4075898"/>
            <a:ext cx="4925143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444856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option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196173"/>
            <a:ext cx="4925143" cy="2852737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444856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4075898"/>
            <a:ext cx="4925143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444856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92265" y="578069"/>
            <a:ext cx="9061537" cy="1325563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2265" y="2304789"/>
            <a:ext cx="9061537" cy="3582444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 sans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92265" y="578069"/>
            <a:ext cx="9061537" cy="1325563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2265" y="2304789"/>
            <a:ext cx="9061537" cy="3582444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26301" y="365127"/>
            <a:ext cx="107274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6301" y="2091847"/>
            <a:ext cx="10727499" cy="4085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716334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60" r:id="rId3"/>
    <p:sldLayoutId id="2147483651" r:id="rId4"/>
    <p:sldLayoutId id="2147483663" r:id="rId5"/>
    <p:sldLayoutId id="2147483667" r:id="rId6"/>
    <p:sldLayoutId id="2147483668" r:id="rId7"/>
    <p:sldLayoutId id="2147483661" r:id="rId8"/>
    <p:sldLayoutId id="2147483664" r:id="rId9"/>
    <p:sldLayoutId id="2147483671" r:id="rId10"/>
    <p:sldLayoutId id="2147483670" r:id="rId11"/>
    <p:sldLayoutId id="2147483662" r:id="rId12"/>
    <p:sldLayoutId id="2147483666" r:id="rId13"/>
    <p:sldLayoutId id="2147483672" r:id="rId14"/>
    <p:sldLayoutId id="2147483673" r:id="rId15"/>
    <p:sldLayoutId id="2147483674" r:id="rId16"/>
    <p:sldLayoutId id="2147483675" r:id="rId17"/>
    <p:sldLayoutId id="2147483687" r:id="rId18"/>
    <p:sldLayoutId id="2147483676" r:id="rId19"/>
    <p:sldLayoutId id="2147483680" r:id="rId20"/>
    <p:sldLayoutId id="2147483681" r:id="rId21"/>
    <p:sldLayoutId id="2147483678" r:id="rId22"/>
    <p:sldLayoutId id="2147483679" r:id="rId23"/>
    <p:sldLayoutId id="2147483682" r:id="rId24"/>
    <p:sldLayoutId id="2147483685" r:id="rId25"/>
    <p:sldLayoutId id="2147483684" r:id="rId26"/>
    <p:sldLayoutId id="2147483683" r:id="rId27"/>
    <p:sldLayoutId id="2147483650" r:id="rId28"/>
    <p:sldLayoutId id="2147483665" r:id="rId29"/>
    <p:sldLayoutId id="2147483686" r:id="rId30"/>
    <p:sldLayoutId id="2147483677" r:id="rId31"/>
  </p:sldLayoutIdLst>
  <p:txStyles>
    <p:titleStyle>
      <a:lvl1pPr algn="l" defTabSz="914377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inielse/rando/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Implementing Peer Code Reviews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Anton Nielsen, VP (Chief Mentoring Officer)</a:t>
            </a:r>
          </a:p>
          <a:p>
            <a:pPr algn="ctr"/>
            <a:r>
              <a:rPr lang="en-US" dirty="0" err="1"/>
              <a:t>anielsen@insum.ca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60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196173"/>
            <a:ext cx="4925143" cy="1293809"/>
          </a:xfrm>
        </p:spPr>
        <p:txBody>
          <a:bodyPr/>
          <a:lstStyle/>
          <a:p>
            <a:r>
              <a:rPr lang="en-US" dirty="0"/>
              <a:t>Make it Light Weight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2489982"/>
            <a:ext cx="3891840" cy="4135901"/>
          </a:xfrm>
        </p:spPr>
        <p:txBody>
          <a:bodyPr>
            <a:normAutofit/>
          </a:bodyPr>
          <a:lstStyle/>
          <a:p>
            <a:r>
              <a:rPr lang="en-US" dirty="0"/>
              <a:t>The case for lightweight code reviews.</a:t>
            </a:r>
          </a:p>
          <a:p>
            <a:r>
              <a:rPr lang="en-US" dirty="0"/>
              <a:t>The magic of the potted plant.</a:t>
            </a:r>
          </a:p>
          <a:p>
            <a:endParaRPr lang="en-US" dirty="0"/>
          </a:p>
          <a:p>
            <a:r>
              <a:rPr lang="en-US" dirty="0"/>
              <a:t>Keep it short. </a:t>
            </a:r>
          </a:p>
          <a:p>
            <a:endParaRPr lang="en-US" dirty="0"/>
          </a:p>
          <a:p>
            <a:r>
              <a:rPr lang="en-US" dirty="0"/>
              <a:t>Publish and use an agenda.</a:t>
            </a:r>
          </a:p>
          <a:p>
            <a:endParaRPr lang="en-US" dirty="0"/>
          </a:p>
          <a:p>
            <a:r>
              <a:rPr lang="en-US" dirty="0"/>
              <a:t>Better too many, too soon, than too few, too late.</a:t>
            </a:r>
          </a:p>
          <a:p>
            <a:endParaRPr lang="en-US" dirty="0"/>
          </a:p>
        </p:txBody>
      </p:sp>
      <p:pic>
        <p:nvPicPr>
          <p:cNvPr id="4" name="Picture 4" descr="http://2.bp.blogspot.com/_qrFDWngcduY/SgDjCMXbytI/AAAAAAAAATs/sjeWeB5PIC0/s576/IMGP467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896" y="3410472"/>
            <a:ext cx="4819845" cy="344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842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Agenda - Maximum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436" y="2031999"/>
            <a:ext cx="11235621" cy="4247931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Review automated code review results – 4 minutes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Turn on camera, talk about the weather, kids, </a:t>
            </a:r>
            <a:r>
              <a:rPr lang="en-US" dirty="0" err="1"/>
              <a:t>etc</a:t>
            </a:r>
            <a:r>
              <a:rPr lang="en-US" dirty="0"/>
              <a:t> – 4 minutes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Discuss and Demonstrate the functionality without looking at any code – 10 minutes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Review code, utilizing a checklist -  18 minutes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Review code fixed during the review* - 4 minutes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Document Results and Create New Stories – 3 minutes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Document how to improve code reviews – 2 minutes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Total time: 45 minutes</a:t>
            </a:r>
          </a:p>
          <a:p>
            <a:r>
              <a:rPr lang="en-US" dirty="0"/>
              <a:t>* The ability for developers and reviewers to fix minor errors, e.g. spelling mistakes, improves efficiency.</a:t>
            </a:r>
          </a:p>
        </p:txBody>
      </p:sp>
    </p:spTree>
    <p:extLst>
      <p:ext uri="{BB962C8B-B14F-4D97-AF65-F5344CB8AC3E}">
        <p14:creationId xmlns:p14="http://schemas.microsoft.com/office/powerpoint/2010/main" val="284924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Reviews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393" y="1468914"/>
            <a:ext cx="6554888" cy="211089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07" y="3301316"/>
            <a:ext cx="5445768" cy="27645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6" y="1324032"/>
            <a:ext cx="4164313" cy="1768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69" y="3586645"/>
            <a:ext cx="3984435" cy="25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62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Checklists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7617" y="2205036"/>
            <a:ext cx="9061537" cy="3582444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is-IS" dirty="0"/>
              <a:t>Use something!</a:t>
            </a:r>
          </a:p>
          <a:p>
            <a:pPr marL="1142983" lvl="1" indent="-457200">
              <a:buFont typeface="Arial" charset="0"/>
              <a:buChar char="•"/>
            </a:pPr>
            <a:r>
              <a:rPr lang="is-IS" dirty="0"/>
              <a:t>Spreadsheet, APEX Application, Websheet (yes, I said it)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Make it specific to APEX and to your development requirements.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Capture the results somewhere, somehow, across all code reviews.</a:t>
            </a:r>
          </a:p>
          <a:p>
            <a:pPr marL="457200" indent="-457200">
              <a:buFont typeface="Arial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Usually</a:t>
            </a:r>
            <a:r>
              <a:rPr lang="en-US" dirty="0"/>
              <a:t>, the goal is not to catch every possible defect, but to efficiently and significantly improve quality.</a:t>
            </a:r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964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Checklist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2265" y="1730326"/>
            <a:ext cx="9061537" cy="4614203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Can the primary developer describe the functionality with precision and </a:t>
            </a:r>
            <a:r>
              <a:rPr lang="en-US" dirty="0" err="1"/>
              <a:t>certaintly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the help text fully and accurately reflect the requirements and the functionality?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Is the business logic in </a:t>
            </a:r>
            <a:r>
              <a:rPr lang="en-US" dirty="0" err="1"/>
              <a:t>pl</a:t>
            </a:r>
            <a:r>
              <a:rPr lang="en-US" dirty="0"/>
              <a:t>/</a:t>
            </a:r>
            <a:r>
              <a:rPr lang="en-US" dirty="0" err="1"/>
              <a:t>sql</a:t>
            </a:r>
            <a:r>
              <a:rPr lang="en-US" dirty="0"/>
              <a:t> packages?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Is proper bind variable/substitution syntax? (This should be automated but is worth repeating.)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Are procedures self-documented?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the page in debug mode for rendering and review.</a:t>
            </a:r>
          </a:p>
          <a:p>
            <a:pPr marL="1200133" lvl="1" indent="-514350">
              <a:buFont typeface="+mj-lt"/>
              <a:buAutoNum type="arabicPeriod"/>
            </a:pPr>
            <a:r>
              <a:rPr lang="en-US" dirty="0"/>
              <a:t>Review the two longest running components for obvious improvements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 step 6 for page submission.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the primary developer walk through all code, highlighting interesting or difficult aspects.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Review all Dynamic Actions (DA) that make AJAX calls (generally </a:t>
            </a:r>
            <a:r>
              <a:rPr lang="en-US" dirty="0" err="1"/>
              <a:t>pl</a:t>
            </a:r>
            <a:r>
              <a:rPr lang="en-US" dirty="0"/>
              <a:t>/</a:t>
            </a:r>
            <a:r>
              <a:rPr lang="en-US" dirty="0" err="1"/>
              <a:t>sql</a:t>
            </a:r>
            <a:r>
              <a:rPr lang="en-US" dirty="0"/>
              <a:t> DAs). Confirm that they are not fired for every row of a report.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Review all DAs that are not declarative--APEX, JQuery, hand-crafted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Developer’s Choice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Reviewers Choice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506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Every Defect Gets Fixed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227" y="2475283"/>
            <a:ext cx="3700572" cy="3865480"/>
          </a:xfrm>
        </p:spPr>
        <p:txBody>
          <a:bodyPr>
            <a:normAutofit lnSpcReduction="10000"/>
          </a:bodyPr>
          <a:lstStyle/>
          <a:p>
            <a:r>
              <a:rPr lang="is-IS"/>
              <a:t>…or even found.</a:t>
            </a:r>
          </a:p>
          <a:p>
            <a:endParaRPr lang="en-US" dirty="0"/>
          </a:p>
          <a:p>
            <a:r>
              <a:rPr lang="en-US" dirty="0"/>
              <a:t>At least not today</a:t>
            </a:r>
            <a:r>
              <a:rPr lang="is-IS" dirty="0"/>
              <a:t>…</a:t>
            </a:r>
          </a:p>
          <a:p>
            <a:endParaRPr lang="is-IS" dirty="0"/>
          </a:p>
          <a:p>
            <a:r>
              <a:rPr lang="is-IS" dirty="0"/>
              <a:t>Empower the developer and reviewer to make the call or to engage the product owner when in question.</a:t>
            </a:r>
          </a:p>
          <a:p>
            <a:endParaRPr lang="is-I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476" y="1903632"/>
            <a:ext cx="7403003" cy="443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82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 Results and Make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/>
              <a:t>Keep track of defects by category</a:t>
            </a:r>
          </a:p>
          <a:p>
            <a:pPr marL="1142983" lvl="1" indent="-457200">
              <a:buFont typeface="Arial" charset="0"/>
              <a:buChar char="•"/>
            </a:pPr>
            <a:r>
              <a:rPr lang="en-US" dirty="0"/>
              <a:t># found and fixed during the review (or immediately after)</a:t>
            </a:r>
          </a:p>
          <a:p>
            <a:pPr marL="1142983" lvl="1" indent="-457200">
              <a:buFont typeface="Arial" charset="0"/>
              <a:buChar char="•"/>
            </a:pPr>
            <a:r>
              <a:rPr lang="en-US" dirty="0"/>
              <a:t># that require fixing prior to release with another review</a:t>
            </a:r>
          </a:p>
          <a:p>
            <a:pPr marL="1142983" lvl="1" indent="-457200">
              <a:buFont typeface="Arial" charset="0"/>
              <a:buChar char="•"/>
            </a:pPr>
            <a:r>
              <a:rPr lang="en-US" dirty="0"/>
              <a:t># that end up as new stories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Embrace the Code Review Culture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Finding “Defects*” is GOOD!</a:t>
            </a:r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*Finding issues before they become production bugs!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137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 Artifacts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505" y="2061030"/>
            <a:ext cx="10833297" cy="4339770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/>
              <a:t>Documented Goals</a:t>
            </a:r>
          </a:p>
          <a:p>
            <a:pPr marL="1142983" lvl="1" indent="-457200">
              <a:buFont typeface="Arial" charset="0"/>
              <a:buChar char="•"/>
            </a:pPr>
            <a:r>
              <a:rPr lang="en-US" dirty="0"/>
              <a:t>Defined metrics that support those goals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A Kickoff Deck to Support a Fabulous Kickoff Event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Coding Standards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Code Review Checklist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Location to log # defects found in the code review by category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Location/method to request improvements to artifacts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An agenda that includes links to the items above</a:t>
            </a:r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556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8618A-92D9-2542-BDFD-7E63AA813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Tomorrow!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33796-C6EB-0540-BB04-534B724C8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2265" y="2304788"/>
            <a:ext cx="9061537" cy="38057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Even if you don’t have every artifact available, begin your process as soon as possible.</a:t>
            </a:r>
          </a:p>
          <a:p>
            <a:endParaRPr lang="en-US" dirty="0"/>
          </a:p>
          <a:p>
            <a:r>
              <a:rPr lang="en-US" dirty="0"/>
              <a:t>Starter Application:</a:t>
            </a:r>
          </a:p>
          <a:p>
            <a:r>
              <a:rPr lang="en-US" dirty="0">
                <a:hlinkClick r:id="rId2"/>
              </a:rPr>
              <a:t>https://github.com/ainielse/rando/</a:t>
            </a:r>
            <a:endParaRPr lang="en-US" dirty="0"/>
          </a:p>
          <a:p>
            <a:endParaRPr lang="en-US" dirty="0"/>
          </a:p>
          <a:p>
            <a:r>
              <a:rPr lang="en-US" dirty="0"/>
              <a:t>Demo:</a:t>
            </a:r>
          </a:p>
          <a:p>
            <a:r>
              <a:rPr lang="en-US" dirty="0"/>
              <a:t>https://</a:t>
            </a:r>
            <a:r>
              <a:rPr lang="en-US" dirty="0" err="1"/>
              <a:t>dev.insumlabs.com</a:t>
            </a:r>
            <a:r>
              <a:rPr lang="en-US" dirty="0"/>
              <a:t>/</a:t>
            </a:r>
            <a:r>
              <a:rPr lang="en-US" dirty="0" err="1"/>
              <a:t>webappsdev</a:t>
            </a:r>
            <a:r>
              <a:rPr lang="en-US" dirty="0"/>
              <a:t>/</a:t>
            </a:r>
            <a:r>
              <a:rPr lang="en-US" dirty="0" err="1"/>
              <a:t>f?p</a:t>
            </a:r>
            <a:r>
              <a:rPr lang="en-US" dirty="0"/>
              <a:t>=</a:t>
            </a:r>
            <a:r>
              <a:rPr lang="en-US" dirty="0" err="1"/>
              <a:t>peer_review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248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2265" y="1903632"/>
            <a:ext cx="9061537" cy="44549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Code Reviews?</a:t>
            </a:r>
          </a:p>
          <a:p>
            <a:r>
              <a:rPr lang="en-US" dirty="0"/>
              <a:t>Document Your Goals</a:t>
            </a:r>
          </a:p>
          <a:p>
            <a:r>
              <a:rPr lang="en-US" dirty="0"/>
              <a:t>Document Coding Standards</a:t>
            </a:r>
          </a:p>
          <a:p>
            <a:r>
              <a:rPr lang="en-US" dirty="0"/>
              <a:t>Make it Light Weight</a:t>
            </a:r>
          </a:p>
          <a:p>
            <a:r>
              <a:rPr lang="en-US" dirty="0"/>
              <a:t>Use Automated Tools</a:t>
            </a:r>
          </a:p>
          <a:p>
            <a:r>
              <a:rPr lang="en-US" dirty="0"/>
              <a:t>Use Checklists</a:t>
            </a:r>
          </a:p>
          <a:p>
            <a:r>
              <a:rPr lang="en-US" dirty="0"/>
              <a:t>Not Every Defect Gets Fixed</a:t>
            </a:r>
          </a:p>
          <a:p>
            <a:r>
              <a:rPr lang="en-US" dirty="0"/>
              <a:t>Assess Results and Make Improvements</a:t>
            </a:r>
          </a:p>
          <a:p>
            <a:r>
              <a:rPr lang="en-US" dirty="0"/>
              <a:t>Review of Code Review Artifacts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89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Code Reviews?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6603" y="2011679"/>
            <a:ext cx="9683688" cy="4165283"/>
          </a:xfrm>
        </p:spPr>
        <p:txBody>
          <a:bodyPr>
            <a:normAutofit/>
          </a:bodyPr>
          <a:lstStyle/>
          <a:p>
            <a:r>
              <a:rPr lang="en-US" dirty="0"/>
              <a:t>Improve Quality</a:t>
            </a:r>
          </a:p>
          <a:p>
            <a:endParaRPr lang="en-US" dirty="0"/>
          </a:p>
          <a:p>
            <a:r>
              <a:rPr lang="en-US" dirty="0"/>
              <a:t>Why Peer Code Reviews?</a:t>
            </a:r>
          </a:p>
          <a:p>
            <a:pPr lvl="1"/>
            <a:r>
              <a:rPr lang="en-US" dirty="0"/>
              <a:t>Efficient</a:t>
            </a:r>
          </a:p>
          <a:p>
            <a:pPr lvl="1"/>
            <a:r>
              <a:rPr lang="en-US" dirty="0"/>
              <a:t>Educational</a:t>
            </a:r>
          </a:p>
          <a:p>
            <a:pPr lvl="1"/>
            <a:r>
              <a:rPr lang="en-US" dirty="0"/>
              <a:t>Leverage and broaden skillsets</a:t>
            </a:r>
          </a:p>
          <a:p>
            <a:pPr lvl="1"/>
            <a:r>
              <a:rPr lang="en-US" dirty="0"/>
              <a:t>Good for morale</a:t>
            </a:r>
          </a:p>
          <a:p>
            <a:pPr lvl="1"/>
            <a:r>
              <a:rPr lang="en-US" dirty="0"/>
              <a:t>Save $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8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Your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10154"/>
            <a:ext cx="8010378" cy="41837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Why is YOUR organization doing peer code reviews?</a:t>
            </a:r>
          </a:p>
          <a:p>
            <a:endParaRPr lang="en-US" dirty="0"/>
          </a:p>
          <a:p>
            <a:r>
              <a:rPr lang="en-US" dirty="0"/>
              <a:t>Survey says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Improve Quality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Reduce time to implement new features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Happier Customers /  Users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Improve Developer Skills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Reduce Risk (employee wins the lottery)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Improve Moral</a:t>
            </a:r>
          </a:p>
        </p:txBody>
      </p:sp>
    </p:spTree>
    <p:extLst>
      <p:ext uri="{BB962C8B-B14F-4D97-AF65-F5344CB8AC3E}">
        <p14:creationId xmlns:p14="http://schemas.microsoft.com/office/powerpoint/2010/main" val="213315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How You Measure Success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110154"/>
            <a:ext cx="6785495" cy="4183767"/>
          </a:xfrm>
        </p:spPr>
        <p:txBody>
          <a:bodyPr/>
          <a:lstStyle/>
          <a:p>
            <a:r>
              <a:rPr lang="en-US" dirty="0"/>
              <a:t>Use Real Measurements for Meaningful Business Goals</a:t>
            </a:r>
          </a:p>
          <a:p>
            <a:endParaRPr lang="en-US" dirty="0"/>
          </a:p>
          <a:p>
            <a:r>
              <a:rPr lang="en-US" dirty="0"/>
              <a:t>Within the next 12 months</a:t>
            </a:r>
            <a:r>
              <a:rPr lang="is-IS" dirty="0"/>
              <a:t>…</a:t>
            </a:r>
            <a:endParaRPr lang="en-US" dirty="0"/>
          </a:p>
          <a:p>
            <a:pPr lvl="1"/>
            <a:r>
              <a:rPr lang="en-US" dirty="0"/>
              <a:t>Reduce post deployment support calls by 10%</a:t>
            </a:r>
          </a:p>
          <a:p>
            <a:pPr lvl="1"/>
            <a:r>
              <a:rPr lang="en-US" dirty="0"/>
              <a:t>Increase team velocity by 15%</a:t>
            </a:r>
          </a:p>
          <a:p>
            <a:pPr lvl="1"/>
            <a:r>
              <a:rPr lang="en-US" dirty="0"/>
              <a:t>Improve Net Promoter Score by 20%</a:t>
            </a:r>
          </a:p>
          <a:p>
            <a:pPr lvl="1"/>
            <a:endParaRPr lang="en-US" dirty="0"/>
          </a:p>
          <a:p>
            <a:r>
              <a:rPr lang="en-US" dirty="0"/>
              <a:t>Report on Results – Demonstrate Value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695" y="1546167"/>
            <a:ext cx="4568305" cy="45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7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Establish a Culture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everyone is a developer.</a:t>
            </a:r>
          </a:p>
          <a:p>
            <a:r>
              <a:rPr lang="en-US" dirty="0"/>
              <a:t>Where everyone is responsible for QA.</a:t>
            </a:r>
          </a:p>
          <a:p>
            <a:r>
              <a:rPr lang="en-US" dirty="0"/>
              <a:t>Where everyone gets an opportunity to do something fun, and everyone does the work no-one wants to do.</a:t>
            </a:r>
          </a:p>
          <a:p>
            <a:r>
              <a:rPr lang="en-US" dirty="0"/>
              <a:t>Where finding defects is celebrated.</a:t>
            </a:r>
          </a:p>
          <a:p>
            <a:r>
              <a:rPr lang="en-US" dirty="0"/>
              <a:t>Where measurement focuses on improvement (not blame).</a:t>
            </a:r>
          </a:p>
          <a:p>
            <a:r>
              <a:rPr lang="en-US" dirty="0"/>
              <a:t>Where success (including finding defects!) is celebrated.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424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6" y="352112"/>
            <a:ext cx="4925143" cy="717033"/>
          </a:xfrm>
        </p:spPr>
        <p:txBody>
          <a:bodyPr/>
          <a:lstStyle/>
          <a:p>
            <a:r>
              <a:rPr lang="en-US" dirty="0"/>
              <a:t>Have a Kickoff Event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72183" y="5383239"/>
            <a:ext cx="4925143" cy="1354229"/>
          </a:xfrm>
        </p:spPr>
        <p:txBody>
          <a:bodyPr>
            <a:normAutofit/>
          </a:bodyPr>
          <a:lstStyle/>
          <a:p>
            <a:r>
              <a:rPr lang="en-US" sz="1400" dirty="0"/>
              <a:t>Have food at the event.</a:t>
            </a:r>
          </a:p>
          <a:p>
            <a:r>
              <a:rPr lang="en-US" sz="1400" dirty="0"/>
              <a:t>Celebrate your success. Have SWAG.</a:t>
            </a:r>
          </a:p>
          <a:p>
            <a:r>
              <a:rPr lang="en-US" sz="1400" dirty="0"/>
              <a:t>Review the new artifacts and processes.</a:t>
            </a:r>
          </a:p>
          <a:p>
            <a:r>
              <a:rPr lang="en-US" sz="1400" dirty="0"/>
              <a:t>Improve your code review process and artifacts.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23400" y="3040011"/>
            <a:ext cx="4925143" cy="4487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kern="1200">
                <a:solidFill>
                  <a:srgbClr val="44485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Have a Refresher Event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776286" y="1221545"/>
            <a:ext cx="4925143" cy="18184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rgbClr val="444856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Have food at the event.</a:t>
            </a:r>
          </a:p>
          <a:p>
            <a:r>
              <a:rPr lang="en-US" dirty="0"/>
              <a:t>Have SWAG.</a:t>
            </a:r>
          </a:p>
          <a:p>
            <a:r>
              <a:rPr lang="en-US" dirty="0"/>
              <a:t>This deck is a reasonable start.</a:t>
            </a:r>
          </a:p>
          <a:p>
            <a:r>
              <a:rPr lang="en-US" dirty="0"/>
              <a:t>Improve your code review process and artifacts over time.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983763" y="4964940"/>
            <a:ext cx="4925143" cy="4487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kern="1200">
                <a:solidFill>
                  <a:srgbClr val="44485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Have a Refresher Event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547664" y="3501207"/>
            <a:ext cx="4925143" cy="1589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rgbClr val="444856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Have food at the event.</a:t>
            </a:r>
          </a:p>
          <a:p>
            <a:r>
              <a:rPr lang="en-US" sz="1800" dirty="0"/>
              <a:t>Celebrate your success. Have SWAG.</a:t>
            </a:r>
          </a:p>
          <a:p>
            <a:r>
              <a:rPr lang="en-US" sz="1800" dirty="0"/>
              <a:t>Review the new artifacts and processes.</a:t>
            </a:r>
          </a:p>
          <a:p>
            <a:r>
              <a:rPr lang="en-US" sz="1800" dirty="0"/>
              <a:t>Improve your code review process and artifacts.</a:t>
            </a:r>
          </a:p>
        </p:txBody>
      </p:sp>
    </p:spTree>
    <p:extLst>
      <p:ext uri="{BB962C8B-B14F-4D97-AF65-F5344CB8AC3E}">
        <p14:creationId xmlns:p14="http://schemas.microsoft.com/office/powerpoint/2010/main" val="814372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(and USE!) Coding Standards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4376" y="1589650"/>
            <a:ext cx="7400781" cy="4375052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/>
              <a:t>Specific to your organization—and be specific!</a:t>
            </a:r>
          </a:p>
          <a:p>
            <a:pPr marL="1142983" lvl="1" indent="-457200">
              <a:buFont typeface="Arial" charset="0"/>
              <a:buChar char="•"/>
            </a:pPr>
            <a:r>
              <a:rPr lang="en-US" dirty="0"/>
              <a:t>Don’t rewrite best practices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Provide time for new developers to review standards and regular discussion opportunities.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Regularly review your standards. </a:t>
            </a:r>
          </a:p>
          <a:p>
            <a:pPr marL="1142983" lvl="1" indent="-457200">
              <a:buFont typeface="Arial" charset="0"/>
              <a:buChar char="•"/>
            </a:pPr>
            <a:r>
              <a:rPr lang="en-US" dirty="0"/>
              <a:t>Developers will only see value if senior leadership demonstrates interest by spending time on these artifacts.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Build documentation that has long term use</a:t>
            </a:r>
          </a:p>
          <a:p>
            <a:pPr marL="1142983" lvl="1" indent="-457200">
              <a:buFont typeface="Arial" charset="0"/>
              <a:buChar char="•"/>
            </a:pPr>
            <a:r>
              <a:rPr lang="en-US" dirty="0"/>
              <a:t>Require self-documenting code</a:t>
            </a:r>
          </a:p>
          <a:p>
            <a:pPr marL="1142983" lvl="1" indent="-457200">
              <a:buFont typeface="Arial" charset="0"/>
              <a:buChar char="•"/>
            </a:pPr>
            <a:r>
              <a:rPr lang="en-US" dirty="0"/>
              <a:t>Capture requirements within the online help</a:t>
            </a:r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Upcoming Blog Posts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3219" y="2124222"/>
            <a:ext cx="353099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Goals</a:t>
            </a:r>
          </a:p>
          <a:p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Ease maintenance and transition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Instantiate what is unique and important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741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Coding Standards (APEX Examples)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2708" y="2067950"/>
            <a:ext cx="10791094" cy="4262511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/>
              <a:t>Applications subscribe to the “</a:t>
            </a:r>
            <a:r>
              <a:rPr lang="en-US" dirty="0" err="1"/>
              <a:t>Insum</a:t>
            </a:r>
            <a:r>
              <a:rPr lang="en-US" dirty="0"/>
              <a:t> LDAP” authentication scheme from application 876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Every page has an authorization scheme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Templates, LOVs, </a:t>
            </a:r>
            <a:r>
              <a:rPr lang="en-US" dirty="0" err="1"/>
              <a:t>Auth</a:t>
            </a:r>
            <a:r>
              <a:rPr lang="en-US" dirty="0"/>
              <a:t> Schemes, and other shared components are subscribed to from app 876, the ”Common Application”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Only use approved plugins stored in app 876 (and</a:t>
            </a:r>
            <a:r>
              <a:rPr lang="is-IS" dirty="0"/>
              <a:t>…</a:t>
            </a:r>
            <a:r>
              <a:rPr lang="en-US" dirty="0"/>
              <a:t>this is the procedure to get a new plugin approved)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Use declarative Dynamic Actions</a:t>
            </a:r>
          </a:p>
          <a:p>
            <a:pPr marL="1142983" lvl="1" indent="-457200">
              <a:buFont typeface="Arial" charset="0"/>
              <a:buChar char="•"/>
            </a:pPr>
            <a:r>
              <a:rPr lang="en-US" dirty="0"/>
              <a:t>If you can’t, use documented APEX </a:t>
            </a:r>
            <a:r>
              <a:rPr lang="en-US" dirty="0" err="1"/>
              <a:t>Javascript</a:t>
            </a:r>
            <a:r>
              <a:rPr lang="en-US" dirty="0"/>
              <a:t> APIs</a:t>
            </a:r>
          </a:p>
          <a:p>
            <a:pPr marL="1600171" lvl="2" indent="-457200">
              <a:buFont typeface="Arial" charset="0"/>
              <a:buChar char="•"/>
            </a:pPr>
            <a:r>
              <a:rPr lang="en-US" dirty="0"/>
              <a:t>If you can’t, use JQuery APIs</a:t>
            </a:r>
          </a:p>
          <a:p>
            <a:pPr marL="2057360" lvl="3" indent="-457200">
              <a:buFont typeface="Arial" charset="0"/>
              <a:buChar char="•"/>
            </a:pPr>
            <a:r>
              <a:rPr lang="en-US" dirty="0"/>
              <a:t>Only then, custom crafted </a:t>
            </a:r>
            <a:r>
              <a:rPr lang="en-US" dirty="0" err="1"/>
              <a:t>Javascript</a:t>
            </a: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Use Bind Variable Syntax!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6795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e 12">
      <a:dk1>
        <a:srgbClr val="505152"/>
      </a:dk1>
      <a:lt1>
        <a:srgbClr val="FFFFFF"/>
      </a:lt1>
      <a:dk2>
        <a:srgbClr val="000000"/>
      </a:dk2>
      <a:lt2>
        <a:srgbClr val="E7E6E6"/>
      </a:lt2>
      <a:accent1>
        <a:srgbClr val="94C11D"/>
      </a:accent1>
      <a:accent2>
        <a:srgbClr val="E94F35"/>
      </a:accent2>
      <a:accent3>
        <a:srgbClr val="2CAFE5"/>
      </a:accent3>
      <a:accent4>
        <a:srgbClr val="8F9394"/>
      </a:accent4>
      <a:accent5>
        <a:srgbClr val="505152"/>
      </a:accent5>
      <a:accent6>
        <a:srgbClr val="70AD47"/>
      </a:accent6>
      <a:hlink>
        <a:srgbClr val="94C11D"/>
      </a:hlink>
      <a:folHlink>
        <a:srgbClr val="2CAFE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3228</TotalTime>
  <Words>1039</Words>
  <Application>Microsoft Macintosh PowerPoint</Application>
  <PresentationFormat>Widescreen</PresentationFormat>
  <Paragraphs>163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Wingdings</vt:lpstr>
      <vt:lpstr>Thème Office</vt:lpstr>
      <vt:lpstr>Implementing Peer Code Reviews</vt:lpstr>
      <vt:lpstr>Agenda</vt:lpstr>
      <vt:lpstr>Why Do Code Reviews?</vt:lpstr>
      <vt:lpstr>Document Your Goals</vt:lpstr>
      <vt:lpstr>Document How You Measure Success</vt:lpstr>
      <vt:lpstr>Establish a Culture…</vt:lpstr>
      <vt:lpstr>Have a Kickoff Event</vt:lpstr>
      <vt:lpstr>Document (and USE!) Coding Standards</vt:lpstr>
      <vt:lpstr>Specific Coding Standards (APEX Examples)</vt:lpstr>
      <vt:lpstr>Make it Light Weight</vt:lpstr>
      <vt:lpstr>Sample Agenda - Maximum Time</vt:lpstr>
      <vt:lpstr>Automated Reviews</vt:lpstr>
      <vt:lpstr>Use Checklists</vt:lpstr>
      <vt:lpstr>Sample Checklist</vt:lpstr>
      <vt:lpstr>Not Every Defect Gets Fixed</vt:lpstr>
      <vt:lpstr>Assess Results and Make Improvements</vt:lpstr>
      <vt:lpstr>Code Review Artifacts</vt:lpstr>
      <vt:lpstr>Start Tomorrow!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Karine Landry</dc:creator>
  <cp:lastModifiedBy>Anton Nielsen</cp:lastModifiedBy>
  <cp:revision>91</cp:revision>
  <cp:lastPrinted>2018-06-12T18:40:26Z</cp:lastPrinted>
  <dcterms:created xsi:type="dcterms:W3CDTF">2018-04-11T19:26:58Z</dcterms:created>
  <dcterms:modified xsi:type="dcterms:W3CDTF">2019-02-18T15:55:13Z</dcterms:modified>
</cp:coreProperties>
</file>